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9"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6595" autoAdjust="0"/>
  </p:normalViewPr>
  <p:slideViewPr>
    <p:cSldViewPr>
      <p:cViewPr varScale="1">
        <p:scale>
          <a:sx n="67" d="100"/>
          <a:sy n="67" d="100"/>
        </p:scale>
        <p:origin x="-136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77925" y="1235075"/>
            <a:ext cx="4441825" cy="3332163"/>
          </a:xfrm>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5364" name="Slide Number Placeholder 3"/>
          <p:cNvSpPr>
            <a:spLocks noGrp="1"/>
          </p:cNvSpPr>
          <p:nvPr>
            <p:ph type="sldNum" sz="quarter" idx="5"/>
          </p:nvPr>
        </p:nvSpPr>
        <p:spPr>
          <a:xfrm>
            <a:off x="3850533" y="9376566"/>
            <a:ext cx="2945553" cy="49450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D92E62E-8BA1-4E04-93F4-DB84C46EF0C6}" type="slidenum">
              <a:rPr lang="en-IN" altLang="en-US">
                <a:solidFill>
                  <a:srgbClr val="000000"/>
                </a:solidFill>
              </a:rPr>
              <a:pPr/>
              <a:t>1</a:t>
            </a:fld>
            <a:endParaRPr lang="en-IN" altLang="en-US">
              <a:solidFill>
                <a:srgbClr val="000000"/>
              </a:solidFill>
            </a:endParaRPr>
          </a:p>
        </p:txBody>
      </p:sp>
    </p:spTree>
    <p:extLst>
      <p:ext uri="{BB962C8B-B14F-4D97-AF65-F5344CB8AC3E}">
        <p14:creationId xmlns:p14="http://schemas.microsoft.com/office/powerpoint/2010/main" val="2300016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325" y="195263"/>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477000"/>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5163" y="838200"/>
            <a:ext cx="5786437" cy="304800"/>
          </a:xfrm>
          <a:prstGeom prst="rect">
            <a:avLst/>
          </a:prstGeom>
          <a:noFill/>
          <a:ln w="9525">
            <a:solidFill>
              <a:schemeClr val="tx1"/>
            </a:solidFill>
            <a:miter lim="800000"/>
            <a:headEnd/>
            <a:tailEnd/>
          </a:ln>
        </p:spPr>
        <p:txBody>
          <a:bodyPr wrap="none"/>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IDEA </a:t>
            </a:r>
            <a:r>
              <a:rPr lang="en-US" sz="1050" b="1" dirty="0" smtClean="0">
                <a:solidFill>
                  <a:srgbClr val="0033CC"/>
                </a:solidFill>
                <a:latin typeface="Calibri" pitchFamily="34" charset="0"/>
                <a:cs typeface="Calibri" pitchFamily="34" charset="0"/>
              </a:rPr>
              <a:t>:- </a:t>
            </a:r>
            <a:r>
              <a:rPr lang="en-US" sz="1050" dirty="0" smtClean="0">
                <a:solidFill>
                  <a:srgbClr val="000000"/>
                </a:solidFill>
                <a:latin typeface="Calibri" pitchFamily="34" charset="0"/>
                <a:cs typeface="Calibri" pitchFamily="34" charset="0"/>
              </a:rPr>
              <a:t>High speed  revolving center  provided </a:t>
            </a:r>
            <a:endParaRPr lang="en-US" sz="1050" dirty="0">
              <a:solidFill>
                <a:srgbClr val="000000"/>
              </a:solidFill>
              <a:latin typeface="Calibri" pitchFamily="34" charset="0"/>
              <a:cs typeface="Calibri" pitchFamily="34" charset="0"/>
            </a:endParaRPr>
          </a:p>
        </p:txBody>
      </p:sp>
      <p:sp>
        <p:nvSpPr>
          <p:cNvPr id="6150" name="Rectangle 2"/>
          <p:cNvSpPr>
            <a:spLocks noChangeArrowheads="1"/>
          </p:cNvSpPr>
          <p:nvPr/>
        </p:nvSpPr>
        <p:spPr bwMode="auto">
          <a:xfrm>
            <a:off x="158750" y="152400"/>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51" name="Rectangle 3"/>
          <p:cNvSpPr>
            <a:spLocks noChangeArrowheads="1"/>
          </p:cNvSpPr>
          <p:nvPr/>
        </p:nvSpPr>
        <p:spPr bwMode="auto">
          <a:xfrm>
            <a:off x="158750" y="152400"/>
            <a:ext cx="144780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0" y="152400"/>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0" y="304800"/>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NAME: </a:t>
            </a:r>
            <a:r>
              <a:rPr lang="en-US" sz="1050" dirty="0">
                <a:solidFill>
                  <a:srgbClr val="000000"/>
                </a:solidFill>
                <a:latin typeface="Calibri" pitchFamily="34" charset="0"/>
                <a:cs typeface="Calibri" pitchFamily="34" charset="0"/>
              </a:rPr>
              <a:t> Achiever</a:t>
            </a:r>
          </a:p>
        </p:txBody>
      </p:sp>
      <p:sp>
        <p:nvSpPr>
          <p:cNvPr id="21" name="Rectangle 6"/>
          <p:cNvSpPr>
            <a:spLocks noChangeArrowheads="1"/>
          </p:cNvSpPr>
          <p:nvPr/>
        </p:nvSpPr>
        <p:spPr bwMode="auto">
          <a:xfrm>
            <a:off x="1606550" y="457200"/>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DEPT :- </a:t>
            </a:r>
            <a:r>
              <a:rPr lang="en-US" sz="1050" dirty="0">
                <a:solidFill>
                  <a:prstClr val="black"/>
                </a:solidFill>
                <a:latin typeface="Calibri" pitchFamily="34" charset="0"/>
                <a:cs typeface="Calibri" pitchFamily="34" charset="0"/>
              </a:rPr>
              <a:t>MACHINE  SHOP</a:t>
            </a:r>
          </a:p>
        </p:txBody>
      </p:sp>
      <p:sp>
        <p:nvSpPr>
          <p:cNvPr id="22" name="Rectangle 7"/>
          <p:cNvSpPr>
            <a:spLocks noChangeArrowheads="1"/>
          </p:cNvSpPr>
          <p:nvPr/>
        </p:nvSpPr>
        <p:spPr bwMode="auto">
          <a:xfrm>
            <a:off x="158750" y="609600"/>
            <a:ext cx="1143000"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a:t>
            </a:r>
            <a:r>
              <a:rPr lang="en-US" sz="1050" dirty="0" smtClean="0">
                <a:solidFill>
                  <a:srgbClr val="000000"/>
                </a:solidFill>
                <a:latin typeface="Calibri" pitchFamily="34" charset="0"/>
                <a:cs typeface="Calibri" pitchFamily="34" charset="0"/>
              </a:rPr>
              <a:t>Drum Change</a:t>
            </a:r>
            <a:endParaRPr lang="en-US" sz="1050" dirty="0">
              <a:solidFill>
                <a:srgbClr val="000000"/>
              </a:solidFill>
              <a:latin typeface="Calibri" pitchFamily="34" charset="0"/>
              <a:cs typeface="Calibri" pitchFamily="34" charset="0"/>
            </a:endParaRPr>
          </a:p>
        </p:txBody>
      </p:sp>
      <p:sp>
        <p:nvSpPr>
          <p:cNvPr id="23" name="Rectangle 8"/>
          <p:cNvSpPr>
            <a:spLocks noChangeArrowheads="1"/>
          </p:cNvSpPr>
          <p:nvPr/>
        </p:nvSpPr>
        <p:spPr bwMode="auto">
          <a:xfrm>
            <a:off x="1301750" y="609600"/>
            <a:ext cx="1903413"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NAME:- </a:t>
            </a:r>
            <a:r>
              <a:rPr lang="en-US" sz="1050" dirty="0" smtClean="0">
                <a:solidFill>
                  <a:srgbClr val="000000"/>
                </a:solidFill>
                <a:latin typeface="Calibri" pitchFamily="34" charset="0"/>
                <a:cs typeface="Calibri" pitchFamily="34" charset="0"/>
              </a:rPr>
              <a:t>A189 DC</a:t>
            </a:r>
            <a:endParaRPr lang="en-US" sz="1050" dirty="0">
              <a:solidFill>
                <a:srgbClr val="000000"/>
              </a:solidFill>
              <a:latin typeface="Calibri" pitchFamily="34" charset="0"/>
              <a:cs typeface="Calibri" pitchFamily="34" charset="0"/>
            </a:endParaRPr>
          </a:p>
        </p:txBody>
      </p:sp>
      <p:sp>
        <p:nvSpPr>
          <p:cNvPr id="24" name="Rectangle 9"/>
          <p:cNvSpPr>
            <a:spLocks noChangeArrowheads="1"/>
          </p:cNvSpPr>
          <p:nvPr/>
        </p:nvSpPr>
        <p:spPr bwMode="auto">
          <a:xfrm>
            <a:off x="3586163" y="1524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3048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4572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5163" y="609600"/>
            <a:ext cx="3121025"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MACHINE / STAGE  :- </a:t>
            </a:r>
            <a:r>
              <a:rPr lang="en-US" sz="1050" dirty="0" smtClean="0">
                <a:solidFill>
                  <a:srgbClr val="000000"/>
                </a:solidFill>
                <a:latin typeface="Calibri" pitchFamily="34" charset="0"/>
                <a:cs typeface="Calibri" pitchFamily="34" charset="0"/>
              </a:rPr>
              <a:t>MAZAK </a:t>
            </a:r>
            <a:endParaRPr lang="en-US" sz="1050" dirty="0">
              <a:solidFill>
                <a:srgbClr val="000000"/>
              </a:solidFill>
              <a:latin typeface="Calibri" pitchFamily="34" charset="0"/>
              <a:cs typeface="Calibri" pitchFamily="34" charset="0"/>
            </a:endParaRPr>
          </a:p>
        </p:txBody>
      </p:sp>
      <p:sp>
        <p:nvSpPr>
          <p:cNvPr id="28" name="Rectangle 13"/>
          <p:cNvSpPr>
            <a:spLocks noChangeArrowheads="1"/>
          </p:cNvSpPr>
          <p:nvPr/>
        </p:nvSpPr>
        <p:spPr bwMode="auto">
          <a:xfrm>
            <a:off x="6326188" y="609600"/>
            <a:ext cx="2665412"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OPERATION  </a:t>
            </a:r>
            <a:r>
              <a:rPr lang="en-US" sz="1050" dirty="0">
                <a:solidFill>
                  <a:srgbClr val="0033CC"/>
                </a:solidFill>
                <a:latin typeface="Calibri" pitchFamily="34" charset="0"/>
                <a:cs typeface="Calibri" pitchFamily="34" charset="0"/>
              </a:rPr>
              <a:t>:- </a:t>
            </a:r>
            <a:r>
              <a:rPr lang="en-US" sz="1050" dirty="0" smtClean="0">
                <a:solidFill>
                  <a:srgbClr val="000000"/>
                </a:solidFill>
                <a:latin typeface="Calibri" pitchFamily="34" charset="0"/>
                <a:cs typeface="Calibri" pitchFamily="34" charset="0"/>
              </a:rPr>
              <a:t>HPT</a:t>
            </a:r>
            <a:endParaRPr lang="en-US" sz="1050" dirty="0">
              <a:solidFill>
                <a:srgbClr val="000000"/>
              </a:solidFill>
              <a:latin typeface="Calibri" pitchFamily="34" charset="0"/>
              <a:cs typeface="Calibri" pitchFamily="34" charset="0"/>
            </a:endParaRPr>
          </a:p>
        </p:txBody>
      </p:sp>
      <p:sp>
        <p:nvSpPr>
          <p:cNvPr id="6162" name="Rectangle 14"/>
          <p:cNvSpPr>
            <a:spLocks noChangeArrowheads="1"/>
          </p:cNvSpPr>
          <p:nvPr/>
        </p:nvSpPr>
        <p:spPr bwMode="auto">
          <a:xfrm>
            <a:off x="4803775"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152400"/>
            <a:ext cx="1751012"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5139" name="WordArt 16"/>
          <p:cNvSpPr>
            <a:spLocks noChangeArrowheads="1" noChangeShapeType="1" noTextEdit="1"/>
          </p:cNvSpPr>
          <p:nvPr/>
        </p:nvSpPr>
        <p:spPr bwMode="auto">
          <a:xfrm>
            <a:off x="7316788" y="228600"/>
            <a:ext cx="1598612" cy="2714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1050" kern="10" smtClean="0">
                <a:ln w="9525">
                  <a:solidFill>
                    <a:srgbClr val="000000"/>
                  </a:solidFill>
                  <a:round/>
                  <a:headEnd/>
                  <a:tailEnd/>
                </a:ln>
                <a:solidFill>
                  <a:srgbClr val="1F497D"/>
                </a:solidFill>
                <a:latin typeface="Calibri"/>
                <a:cs typeface="Calibri"/>
              </a:rPr>
              <a:t>KAIZEN  IDEA SHEET</a:t>
            </a:r>
          </a:p>
        </p:txBody>
      </p:sp>
      <p:sp>
        <p:nvSpPr>
          <p:cNvPr id="6165" name="Rectangle 17"/>
          <p:cNvSpPr>
            <a:spLocks noChangeArrowheads="1"/>
          </p:cNvSpPr>
          <p:nvPr/>
        </p:nvSpPr>
        <p:spPr bwMode="auto">
          <a:xfrm>
            <a:off x="5108575" y="152400"/>
            <a:ext cx="304800" cy="152400"/>
          </a:xfrm>
          <a:prstGeom prst="rect">
            <a:avLst/>
          </a:prstGeom>
          <a:solidFill>
            <a:srgbClr val="00B050"/>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5" y="152400"/>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152400"/>
            <a:ext cx="304800" cy="152400"/>
          </a:xfrm>
          <a:prstGeom prst="rect">
            <a:avLst/>
          </a:prstGeom>
          <a:solidFill>
            <a:schemeClr val="bg1"/>
          </a:solidFill>
          <a:ln w="9525">
            <a:solidFill>
              <a:schemeClr val="bg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1524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5" y="304800"/>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3048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457200"/>
            <a:ext cx="304800" cy="152400"/>
          </a:xfrm>
          <a:prstGeom prst="rect">
            <a:avLst/>
          </a:prstGeom>
          <a:solidFill>
            <a:srgbClr val="00B050"/>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5" y="457200"/>
            <a:ext cx="608013"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457200"/>
            <a:ext cx="304800" cy="152400"/>
          </a:xfrm>
          <a:prstGeom prst="rect">
            <a:avLst/>
          </a:prstGeom>
          <a:solidFill>
            <a:schemeClr val="bg1"/>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457200"/>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0" y="838200"/>
            <a:ext cx="3046413" cy="381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altLang="en-US" sz="1050" b="1" dirty="0">
                <a:solidFill>
                  <a:srgbClr val="0000CC"/>
                </a:solidFill>
                <a:latin typeface="Calibri" pitchFamily="34" charset="0"/>
                <a:cs typeface="Arial" charset="0"/>
              </a:rPr>
              <a:t>KAIZEN THEME : </a:t>
            </a:r>
            <a:r>
              <a:rPr lang="en-US" altLang="en-US" sz="1050" dirty="0">
                <a:solidFill>
                  <a:srgbClr val="000000"/>
                </a:solidFill>
                <a:latin typeface="Calibri" pitchFamily="34" charset="0"/>
                <a:cs typeface="Arial" charset="0"/>
              </a:rPr>
              <a:t>To eliminate </a:t>
            </a:r>
            <a:r>
              <a:rPr lang="en-US" altLang="en-US" sz="1050" dirty="0" smtClean="0">
                <a:solidFill>
                  <a:srgbClr val="000000"/>
                </a:solidFill>
                <a:latin typeface="Calibri" pitchFamily="34" charset="0"/>
                <a:cs typeface="Arial" charset="0"/>
              </a:rPr>
              <a:t>A189 drum change Dia. 16.00 mm undersize</a:t>
            </a: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1068" name="Rectangle 41"/>
          <p:cNvSpPr>
            <a:spLocks noChangeArrowheads="1"/>
          </p:cNvSpPr>
          <p:nvPr/>
        </p:nvSpPr>
        <p:spPr bwMode="auto">
          <a:xfrm>
            <a:off x="152400" y="1219200"/>
            <a:ext cx="3048000" cy="590550"/>
          </a:xfrm>
          <a:prstGeom prst="rect">
            <a:avLst/>
          </a:prstGeom>
          <a:noFill/>
          <a:ln w="9525">
            <a:solidFill>
              <a:schemeClr val="tx1"/>
            </a:solidFill>
            <a:miter lim="800000"/>
            <a:headEnd/>
            <a:tailEnd/>
          </a:ln>
        </p:spPr>
        <p:txBody>
          <a:bodyPr anchor="ctr"/>
          <a:lstStyle/>
          <a:p>
            <a:pPr eaLnBrk="0" fontAlgn="base" hangingPunct="0">
              <a:spcBef>
                <a:spcPct val="0"/>
              </a:spcBef>
              <a:spcAft>
                <a:spcPct val="0"/>
              </a:spcAft>
              <a:defRPr/>
            </a:pPr>
            <a:r>
              <a:rPr lang="en-US" altLang="en-US" sz="1050" b="1" dirty="0">
                <a:solidFill>
                  <a:srgbClr val="0000FF"/>
                </a:solidFill>
                <a:latin typeface="Calibri" pitchFamily="34" charset="0"/>
                <a:cs typeface="Arial" charset="0"/>
              </a:rPr>
              <a:t>PROBLEM PRESENT STATUS </a:t>
            </a:r>
            <a:r>
              <a:rPr lang="en-US" altLang="en-US" sz="1050" b="1" dirty="0">
                <a:solidFill>
                  <a:srgbClr val="0033CC"/>
                </a:solidFill>
                <a:latin typeface="Calibri" pitchFamily="34" charset="0"/>
                <a:cs typeface="Arial" charset="0"/>
              </a:rPr>
              <a:t>:- </a:t>
            </a:r>
            <a:r>
              <a:rPr lang="en-US" altLang="en-US" sz="1050" dirty="0">
                <a:solidFill>
                  <a:srgbClr val="000000"/>
                </a:solidFill>
                <a:latin typeface="Calibri" pitchFamily="34" charset="0"/>
                <a:cs typeface="Arial" charset="0"/>
              </a:rPr>
              <a:t>A189 drum change Dia. 16.00 mm undersize</a:t>
            </a: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8236" name="Rectangle 43"/>
          <p:cNvSpPr>
            <a:spLocks noChangeArrowheads="1"/>
          </p:cNvSpPr>
          <p:nvPr/>
        </p:nvSpPr>
        <p:spPr bwMode="auto">
          <a:xfrm>
            <a:off x="3200400" y="1143000"/>
            <a:ext cx="3273425" cy="652463"/>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COUNTERMEASURE</a:t>
            </a:r>
            <a:r>
              <a:rPr lang="en-US" sz="1050" b="1" dirty="0">
                <a:solidFill>
                  <a:srgbClr val="000000"/>
                </a:solidFill>
                <a:latin typeface="Calibri" pitchFamily="34" charset="0"/>
                <a:cs typeface="Calibri" pitchFamily="34" charset="0"/>
              </a:rPr>
              <a:t>:- </a:t>
            </a:r>
            <a:endParaRPr lang="en-US" sz="1050" dirty="0">
              <a:solidFill>
                <a:srgbClr val="000000"/>
              </a:solidFill>
              <a:latin typeface="Calibri" pitchFamily="34" charset="0"/>
              <a:cs typeface="Calibri" pitchFamily="34" charset="0"/>
            </a:endParaRPr>
          </a:p>
          <a:p>
            <a:pPr eaLnBrk="0" fontAlgn="base" hangingPunct="0">
              <a:spcBef>
                <a:spcPct val="0"/>
              </a:spcBef>
              <a:spcAft>
                <a:spcPct val="0"/>
              </a:spcAft>
              <a:defRPr/>
            </a:pPr>
            <a:r>
              <a:rPr lang="en-US" sz="1050" dirty="0" smtClean="0">
                <a:solidFill>
                  <a:srgbClr val="000000"/>
                </a:solidFill>
              </a:rPr>
              <a:t>1. </a:t>
            </a:r>
            <a:r>
              <a:rPr lang="en-US" sz="1050" dirty="0" smtClean="0">
                <a:solidFill>
                  <a:srgbClr val="000000"/>
                </a:solidFill>
                <a:latin typeface="Calibri" pitchFamily="34" charset="0"/>
                <a:cs typeface="Calibri" pitchFamily="34" charset="0"/>
              </a:rPr>
              <a:t>High speed revolving center to be provided</a:t>
            </a:r>
            <a:endParaRPr lang="en-US" sz="1050" dirty="0">
              <a:solidFill>
                <a:srgbClr val="000000"/>
              </a:solidFill>
              <a:latin typeface="Calibri" pitchFamily="34" charset="0"/>
              <a:cs typeface="Calibri" pitchFamily="34" charset="0"/>
            </a:endParaRPr>
          </a:p>
        </p:txBody>
      </p:sp>
      <p:sp>
        <p:nvSpPr>
          <p:cNvPr id="58" name="Rectangle 44"/>
          <p:cNvSpPr>
            <a:spLocks noChangeArrowheads="1"/>
          </p:cNvSpPr>
          <p:nvPr/>
        </p:nvSpPr>
        <p:spPr bwMode="auto">
          <a:xfrm>
            <a:off x="6478588" y="11430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2954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4478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60020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1430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89 No's</a:t>
            </a:r>
            <a:endParaRPr lang="en-US" sz="1050" dirty="0">
              <a:solidFill>
                <a:prstClr val="black"/>
              </a:solidFill>
              <a:latin typeface="Calibri" pitchFamily="34" charset="0"/>
              <a:cs typeface="Calibri" pitchFamily="34" charset="0"/>
            </a:endParaRPr>
          </a:p>
        </p:txBody>
      </p:sp>
      <p:sp>
        <p:nvSpPr>
          <p:cNvPr id="63" name="Rectangle 49"/>
          <p:cNvSpPr>
            <a:spLocks noChangeArrowheads="1"/>
          </p:cNvSpPr>
          <p:nvPr/>
        </p:nvSpPr>
        <p:spPr bwMode="auto">
          <a:xfrm>
            <a:off x="7773988" y="12954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a:solidFill>
                  <a:prstClr val="black"/>
                </a:solidFill>
                <a:latin typeface="Calibri" pitchFamily="34" charset="0"/>
                <a:cs typeface="Calibri" pitchFamily="34" charset="0"/>
              </a:rPr>
              <a:t>0 no</a:t>
            </a:r>
          </a:p>
        </p:txBody>
      </p:sp>
      <p:sp>
        <p:nvSpPr>
          <p:cNvPr id="64" name="Rectangle 50"/>
          <p:cNvSpPr>
            <a:spLocks noChangeArrowheads="1"/>
          </p:cNvSpPr>
          <p:nvPr/>
        </p:nvSpPr>
        <p:spPr bwMode="auto">
          <a:xfrm>
            <a:off x="7773988" y="14478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07.02.2017</a:t>
            </a:r>
            <a:endParaRPr lang="en-US" sz="1050" dirty="0">
              <a:solidFill>
                <a:prstClr val="black"/>
              </a:solidFill>
              <a:latin typeface="Calibri" pitchFamily="34" charset="0"/>
              <a:cs typeface="Calibri" pitchFamily="34" charset="0"/>
            </a:endParaRPr>
          </a:p>
        </p:txBody>
      </p:sp>
      <p:sp>
        <p:nvSpPr>
          <p:cNvPr id="65" name="Rectangle 51"/>
          <p:cNvSpPr>
            <a:spLocks noChangeArrowheads="1"/>
          </p:cNvSpPr>
          <p:nvPr/>
        </p:nvSpPr>
        <p:spPr bwMode="auto">
          <a:xfrm>
            <a:off x="7773988" y="160020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02.03.2017</a:t>
            </a:r>
            <a:endParaRPr lang="en-US" sz="1050" dirty="0">
              <a:solidFill>
                <a:prstClr val="black"/>
              </a:solidFill>
              <a:latin typeface="Calibri" pitchFamily="34" charset="0"/>
              <a:cs typeface="Calibri" pitchFamily="34" charset="0"/>
            </a:endParaRPr>
          </a:p>
        </p:txBody>
      </p:sp>
      <p:sp>
        <p:nvSpPr>
          <p:cNvPr id="6198" name="Rectangle 52"/>
          <p:cNvSpPr>
            <a:spLocks noChangeArrowheads="1"/>
          </p:cNvSpPr>
          <p:nvPr/>
        </p:nvSpPr>
        <p:spPr bwMode="auto">
          <a:xfrm>
            <a:off x="6477000" y="1752600"/>
            <a:ext cx="2514600" cy="609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b="1" dirty="0">
              <a:solidFill>
                <a:srgbClr val="0033CC"/>
              </a:solidFill>
              <a:latin typeface="Calibri" pitchFamily="34" charset="0"/>
              <a:cs typeface="Calibri" pitchFamily="34" charset="0"/>
            </a:endParaRPr>
          </a:p>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TEAM MEMBERS  </a:t>
            </a:r>
            <a:r>
              <a:rPr lang="en-US" altLang="en-US" sz="1050" b="1" dirty="0" smtClean="0">
                <a:solidFill>
                  <a:srgbClr val="0033CC"/>
                </a:solidFill>
                <a:latin typeface="Calibri" pitchFamily="34" charset="0"/>
                <a:cs typeface="Calibri" pitchFamily="34" charset="0"/>
              </a:rPr>
              <a:t>:</a:t>
            </a:r>
            <a:r>
              <a:rPr lang="en-US" altLang="en-US" sz="1050" dirty="0" smtClean="0">
                <a:solidFill>
                  <a:srgbClr val="000000"/>
                </a:solidFill>
                <a:latin typeface="Calibri" pitchFamily="34" charset="0"/>
                <a:cs typeface="Calibri" pitchFamily="34" charset="0"/>
              </a:rPr>
              <a:t>,   Santosh</a:t>
            </a:r>
          </a:p>
          <a:p>
            <a:pPr eaLnBrk="0" fontAlgn="base" hangingPunct="0">
              <a:spcBef>
                <a:spcPct val="0"/>
              </a:spcBef>
              <a:spcAft>
                <a:spcPct val="0"/>
              </a:spcAft>
              <a:defRPr/>
            </a:pPr>
            <a:r>
              <a:rPr lang="en-US" altLang="en-US" sz="1050" dirty="0" smtClean="0">
                <a:solidFill>
                  <a:srgbClr val="000000"/>
                </a:solidFill>
                <a:latin typeface="Calibri" pitchFamily="34" charset="0"/>
                <a:cs typeface="Calibri" pitchFamily="34" charset="0"/>
              </a:rPr>
              <a:t> Wakchaure, someshwar Salunkhe </a:t>
            </a:r>
            <a:endParaRPr lang="en-US" altLang="en-US" sz="1000" dirty="0">
              <a:solidFill>
                <a:srgbClr val="000000"/>
              </a:solidFill>
              <a:latin typeface="Calibri" pitchFamily="34" charset="0"/>
              <a:cs typeface="Calibri" pitchFamily="34" charset="0"/>
            </a:endParaRPr>
          </a:p>
        </p:txBody>
      </p:sp>
      <p:sp>
        <p:nvSpPr>
          <p:cNvPr id="6199" name="Rectangle 55"/>
          <p:cNvSpPr>
            <a:spLocks noChangeArrowheads="1"/>
          </p:cNvSpPr>
          <p:nvPr/>
        </p:nvSpPr>
        <p:spPr bwMode="auto">
          <a:xfrm>
            <a:off x="6478588" y="2362200"/>
            <a:ext cx="25130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BENEFITS :-</a:t>
            </a:r>
          </a:p>
        </p:txBody>
      </p:sp>
      <p:sp>
        <p:nvSpPr>
          <p:cNvPr id="68" name="Rectangle 57"/>
          <p:cNvSpPr>
            <a:spLocks noChangeArrowheads="1"/>
          </p:cNvSpPr>
          <p:nvPr/>
        </p:nvSpPr>
        <p:spPr bwMode="auto">
          <a:xfrm>
            <a:off x="6478588" y="2514600"/>
            <a:ext cx="2513012" cy="762000"/>
          </a:xfrm>
          <a:prstGeom prst="rect">
            <a:avLst/>
          </a:prstGeom>
          <a:noFill/>
          <a:ln w="9525">
            <a:solidFill>
              <a:schemeClr val="tx1"/>
            </a:solidFill>
            <a:miter lim="800000"/>
            <a:headEnd/>
            <a:tailEnd/>
          </a:ln>
          <a:extLst/>
        </p:spPr>
        <p:txBody>
          <a:bodyPr/>
          <a:lstStyle/>
          <a:p>
            <a:pPr marL="228600" indent="-228600" eaLnBrk="0" fontAlgn="base" hangingPunct="0">
              <a:spcBef>
                <a:spcPct val="20000"/>
              </a:spcBef>
              <a:spcAft>
                <a:spcPct val="0"/>
              </a:spcAft>
              <a:buFontTx/>
              <a:buAutoNum type="arabicParenR"/>
              <a:defRPr/>
            </a:pPr>
            <a:r>
              <a:rPr lang="en-US" altLang="en-US" sz="1050" dirty="0" smtClean="0">
                <a:solidFill>
                  <a:srgbClr val="000000"/>
                </a:solidFill>
                <a:latin typeface="Calibri" pitchFamily="34" charset="0"/>
                <a:cs typeface="Calibri" pitchFamily="34" charset="0"/>
              </a:rPr>
              <a:t>Eliminate customer complaint .</a:t>
            </a:r>
          </a:p>
          <a:p>
            <a:pPr marL="228600" indent="-228600" eaLnBrk="0" fontAlgn="base" hangingPunct="0">
              <a:spcBef>
                <a:spcPct val="20000"/>
              </a:spcBef>
              <a:spcAft>
                <a:spcPct val="0"/>
              </a:spcAft>
              <a:buFontTx/>
              <a:buAutoNum type="arabicParenR"/>
              <a:defRPr/>
            </a:pPr>
            <a:r>
              <a:rPr lang="en-US" altLang="en-US" sz="1050" dirty="0">
                <a:solidFill>
                  <a:srgbClr val="000000"/>
                </a:solidFill>
                <a:latin typeface="Calibri" pitchFamily="34" charset="0"/>
                <a:cs typeface="Calibri" pitchFamily="34" charset="0"/>
              </a:rPr>
              <a:t> </a:t>
            </a:r>
            <a:r>
              <a:rPr lang="en-US" altLang="en-US" sz="1050" dirty="0" smtClean="0">
                <a:solidFill>
                  <a:srgbClr val="000000"/>
                </a:solidFill>
                <a:latin typeface="Calibri" pitchFamily="34" charset="0"/>
                <a:cs typeface="Calibri" pitchFamily="34" charset="0"/>
              </a:rPr>
              <a:t>Eliminate in house rejection.</a:t>
            </a:r>
            <a:endParaRPr lang="en-US" altLang="en-US" sz="105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0" y="6030913"/>
            <a:ext cx="3048000" cy="230187"/>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MANAGER’S SIGN </a:t>
            </a:r>
            <a:r>
              <a:rPr lang="en-US" altLang="en-US" sz="1050" dirty="0">
                <a:solidFill>
                  <a:srgbClr val="0000CC"/>
                </a:solidFill>
                <a:latin typeface="Calibri" pitchFamily="34" charset="0"/>
                <a:cs typeface="Calibri" pitchFamily="34" charset="0"/>
              </a:rPr>
              <a:t>:-  </a:t>
            </a:r>
            <a:r>
              <a:rPr lang="en-US" altLang="en-US" sz="1050" dirty="0">
                <a:solidFill>
                  <a:srgbClr val="000000"/>
                </a:solidFill>
                <a:latin typeface="Calibri" pitchFamily="34" charset="0"/>
                <a:cs typeface="Calibri" pitchFamily="34" charset="0"/>
              </a:rPr>
              <a:t>Sandeep Patil</a:t>
            </a:r>
          </a:p>
        </p:txBody>
      </p:sp>
      <p:sp>
        <p:nvSpPr>
          <p:cNvPr id="6202" name="Rectangle 60"/>
          <p:cNvSpPr>
            <a:spLocks noChangeArrowheads="1"/>
          </p:cNvSpPr>
          <p:nvPr/>
        </p:nvSpPr>
        <p:spPr bwMode="auto">
          <a:xfrm>
            <a:off x="152400" y="5791200"/>
            <a:ext cx="3041650" cy="2397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REGISTERED BY     </a:t>
            </a:r>
            <a:r>
              <a:rPr lang="en-US" altLang="en-US" sz="1050" dirty="0" smtClean="0">
                <a:solidFill>
                  <a:srgbClr val="000000"/>
                </a:solidFill>
                <a:latin typeface="Calibri" pitchFamily="34" charset="0"/>
                <a:cs typeface="Calibri" pitchFamily="34" charset="0"/>
              </a:rPr>
              <a:t>:- Sachin Kadnar</a:t>
            </a:r>
            <a:endParaRPr lang="en-US" altLang="en-US" sz="105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52400" y="5562600"/>
            <a:ext cx="3046413"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REGISTRATION NO. &amp; DATE : </a:t>
            </a:r>
            <a:r>
              <a:rPr lang="en-US" altLang="en-US" sz="1050" dirty="0" smtClean="0">
                <a:solidFill>
                  <a:srgbClr val="000000"/>
                </a:solidFill>
                <a:latin typeface="Calibri" pitchFamily="34" charset="0"/>
                <a:cs typeface="Calibri" pitchFamily="34" charset="0"/>
              </a:rPr>
              <a:t>07.02.2017</a:t>
            </a:r>
            <a:endParaRPr lang="en-US" altLang="en-US" sz="1050" dirty="0">
              <a:solidFill>
                <a:srgbClr val="000000"/>
              </a:solidFill>
              <a:latin typeface="Calibri" pitchFamily="34" charset="0"/>
              <a:cs typeface="Calibri" pitchFamily="34" charset="0"/>
            </a:endParaRPr>
          </a:p>
        </p:txBody>
      </p:sp>
      <p:sp>
        <p:nvSpPr>
          <p:cNvPr id="1084" name="Rectangle 62"/>
          <p:cNvSpPr>
            <a:spLocks noChangeArrowheads="1"/>
          </p:cNvSpPr>
          <p:nvPr/>
        </p:nvSpPr>
        <p:spPr bwMode="auto">
          <a:xfrm>
            <a:off x="158750" y="3657600"/>
            <a:ext cx="3049588" cy="1524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0000CC"/>
                </a:solidFill>
                <a:latin typeface="Calibri" pitchFamily="34" charset="0"/>
                <a:cs typeface="Arial" charset="0"/>
              </a:rPr>
              <a:t>WHY - WHY ANALYSIS :-</a:t>
            </a:r>
            <a:r>
              <a:rPr lang="en-US" altLang="en-US" sz="1050" b="1" dirty="0">
                <a:solidFill>
                  <a:srgbClr val="0000FF"/>
                </a:solidFill>
                <a:latin typeface="Calibri" pitchFamily="34" charset="0"/>
                <a:cs typeface="Arial" charset="0"/>
              </a:rPr>
              <a:t> </a:t>
            </a:r>
          </a:p>
          <a:p>
            <a:pPr eaLnBrk="0" fontAlgn="base" hangingPunct="0">
              <a:spcBef>
                <a:spcPct val="0"/>
              </a:spcBef>
              <a:spcAft>
                <a:spcPct val="0"/>
              </a:spcAft>
              <a:defRPr/>
            </a:pPr>
            <a:r>
              <a:rPr lang="en-US" altLang="en-US" sz="1050" b="1" dirty="0">
                <a:solidFill>
                  <a:srgbClr val="0000FF"/>
                </a:solidFill>
                <a:latin typeface="Calibri" pitchFamily="34" charset="0"/>
                <a:cs typeface="Arial" charset="0"/>
              </a:rPr>
              <a:t>Why1</a:t>
            </a:r>
            <a:r>
              <a:rPr lang="en-US" sz="1050" dirty="0">
                <a:solidFill>
                  <a:srgbClr val="000000"/>
                </a:solidFill>
                <a:latin typeface="Calibri" pitchFamily="34" charset="0"/>
                <a:cs typeface="Arial" charset="0"/>
              </a:rPr>
              <a:t> :-   A189 Drum Change </a:t>
            </a:r>
            <a:r>
              <a:rPr lang="en-US" sz="1050" dirty="0" smtClean="0">
                <a:solidFill>
                  <a:srgbClr val="000000"/>
                </a:solidFill>
                <a:latin typeface="Calibri" pitchFamily="34" charset="0"/>
                <a:cs typeface="Arial" charset="0"/>
              </a:rPr>
              <a:t>Dia. 16.00 mm  </a:t>
            </a:r>
          </a:p>
          <a:p>
            <a:pPr eaLnBrk="0" fontAlgn="base" hangingPunct="0">
              <a:spcBef>
                <a:spcPct val="0"/>
              </a:spcBef>
              <a:spcAft>
                <a:spcPct val="0"/>
              </a:spcAft>
              <a:defRPr/>
            </a:pPr>
            <a:r>
              <a:rPr lang="en-US" sz="1050" dirty="0">
                <a:solidFill>
                  <a:srgbClr val="000000"/>
                </a:solidFill>
                <a:latin typeface="Calibri" pitchFamily="34" charset="0"/>
                <a:cs typeface="Arial" charset="0"/>
              </a:rPr>
              <a:t> </a:t>
            </a:r>
            <a:r>
              <a:rPr lang="en-US" sz="1050" dirty="0" smtClean="0">
                <a:solidFill>
                  <a:srgbClr val="000000"/>
                </a:solidFill>
                <a:latin typeface="Calibri" pitchFamily="34" charset="0"/>
                <a:cs typeface="Arial" charset="0"/>
              </a:rPr>
              <a:t>                 undersize</a:t>
            </a:r>
            <a:endParaRPr lang="en-US" sz="1050" dirty="0">
              <a:solidFill>
                <a:srgbClr val="000000"/>
              </a:solidFill>
              <a:latin typeface="Calibri" pitchFamily="34" charset="0"/>
              <a:cs typeface="Arial" charset="0"/>
            </a:endParaRPr>
          </a:p>
          <a:p>
            <a:pPr eaLnBrk="0" fontAlgn="base" hangingPunct="0">
              <a:spcBef>
                <a:spcPct val="0"/>
              </a:spcBef>
              <a:spcAft>
                <a:spcPct val="0"/>
              </a:spcAft>
              <a:defRPr/>
            </a:pPr>
            <a:r>
              <a:rPr lang="en-US" sz="1050" b="1" dirty="0">
                <a:solidFill>
                  <a:srgbClr val="0000FF"/>
                </a:solidFill>
                <a:latin typeface="Calibri" pitchFamily="34" charset="0"/>
                <a:cs typeface="Arial" charset="0"/>
              </a:rPr>
              <a:t>Why2</a:t>
            </a:r>
            <a:r>
              <a:rPr lang="en-US" sz="1050" dirty="0">
                <a:solidFill>
                  <a:srgbClr val="000000"/>
                </a:solidFill>
                <a:latin typeface="Calibri" pitchFamily="34" charset="0"/>
                <a:cs typeface="Arial" charset="0"/>
              </a:rPr>
              <a:t> :-  During HPT  </a:t>
            </a:r>
            <a:r>
              <a:rPr lang="en-US" sz="1050" dirty="0" smtClean="0">
                <a:solidFill>
                  <a:srgbClr val="000000"/>
                </a:solidFill>
                <a:latin typeface="Calibri" pitchFamily="34" charset="0"/>
                <a:cs typeface="Arial" charset="0"/>
              </a:rPr>
              <a:t>excess material remove on Dia.   </a:t>
            </a:r>
          </a:p>
          <a:p>
            <a:pPr eaLnBrk="0" fontAlgn="base" hangingPunct="0">
              <a:spcBef>
                <a:spcPct val="0"/>
              </a:spcBef>
              <a:spcAft>
                <a:spcPct val="0"/>
              </a:spcAft>
              <a:defRPr/>
            </a:pPr>
            <a:r>
              <a:rPr lang="en-US" sz="1050" dirty="0">
                <a:solidFill>
                  <a:srgbClr val="000000"/>
                </a:solidFill>
                <a:latin typeface="Calibri" pitchFamily="34" charset="0"/>
                <a:cs typeface="Arial" charset="0"/>
              </a:rPr>
              <a:t> </a:t>
            </a:r>
            <a:r>
              <a:rPr lang="en-US" sz="1050" dirty="0" smtClean="0">
                <a:solidFill>
                  <a:srgbClr val="000000"/>
                </a:solidFill>
                <a:latin typeface="Calibri" pitchFamily="34" charset="0"/>
                <a:cs typeface="Arial" charset="0"/>
              </a:rPr>
              <a:t>                16.00 mm </a:t>
            </a:r>
          </a:p>
          <a:p>
            <a:pPr eaLnBrk="0" fontAlgn="base" hangingPunct="0">
              <a:spcBef>
                <a:spcPct val="0"/>
              </a:spcBef>
              <a:spcAft>
                <a:spcPct val="0"/>
              </a:spcAft>
              <a:defRPr/>
            </a:pPr>
            <a:r>
              <a:rPr lang="en-US" altLang="en-US" sz="1050" b="1" dirty="0" smtClean="0">
                <a:solidFill>
                  <a:srgbClr val="0000FF"/>
                </a:solidFill>
                <a:latin typeface="Calibri" pitchFamily="34" charset="0"/>
                <a:cs typeface="Arial" charset="0"/>
              </a:rPr>
              <a:t>Why3</a:t>
            </a:r>
            <a:r>
              <a:rPr lang="en-US" sz="1050" dirty="0" smtClean="0">
                <a:solidFill>
                  <a:srgbClr val="000000"/>
                </a:solidFill>
                <a:latin typeface="Calibri" pitchFamily="34" charset="0"/>
                <a:cs typeface="Arial" charset="0"/>
              </a:rPr>
              <a:t> </a:t>
            </a:r>
            <a:r>
              <a:rPr lang="en-US" altLang="en-US" sz="1050" dirty="0">
                <a:solidFill>
                  <a:srgbClr val="000000"/>
                </a:solidFill>
                <a:latin typeface="Calibri" pitchFamily="34" charset="0"/>
                <a:cs typeface="Arial" charset="0"/>
              </a:rPr>
              <a:t>:-  </a:t>
            </a:r>
            <a:r>
              <a:rPr lang="en-US" altLang="en-US" sz="1050" dirty="0" smtClean="0">
                <a:solidFill>
                  <a:srgbClr val="000000"/>
                </a:solidFill>
                <a:latin typeface="Calibri" pitchFamily="34" charset="0"/>
                <a:cs typeface="Arial" charset="0"/>
              </a:rPr>
              <a:t>Chuck speed ( Dia. 32.00 mm side 3000 </a:t>
            </a:r>
          </a:p>
          <a:p>
            <a:pPr eaLnBrk="0" fontAlgn="base" hangingPunct="0">
              <a:spcBef>
                <a:spcPct val="0"/>
              </a:spcBef>
              <a:spcAft>
                <a:spcPct val="0"/>
              </a:spcAft>
              <a:defRPr/>
            </a:pPr>
            <a:r>
              <a:rPr lang="en-US" altLang="en-US" sz="1050" dirty="0">
                <a:solidFill>
                  <a:srgbClr val="000000"/>
                </a:solidFill>
                <a:latin typeface="Calibri" pitchFamily="34" charset="0"/>
                <a:cs typeface="Arial" charset="0"/>
              </a:rPr>
              <a:t> </a:t>
            </a:r>
            <a:r>
              <a:rPr lang="en-US" altLang="en-US" sz="1050" dirty="0" smtClean="0">
                <a:solidFill>
                  <a:srgbClr val="000000"/>
                </a:solidFill>
                <a:latin typeface="Calibri" pitchFamily="34" charset="0"/>
                <a:cs typeface="Arial" charset="0"/>
              </a:rPr>
              <a:t>                rpm) &amp;  Tail stock  revolving  speed not          </a:t>
            </a:r>
          </a:p>
          <a:p>
            <a:pPr eaLnBrk="0" fontAlgn="base" hangingPunct="0">
              <a:spcBef>
                <a:spcPct val="0"/>
              </a:spcBef>
              <a:spcAft>
                <a:spcPct val="0"/>
              </a:spcAft>
              <a:defRPr/>
            </a:pPr>
            <a:r>
              <a:rPr lang="en-US" altLang="en-US" sz="1050" dirty="0">
                <a:solidFill>
                  <a:srgbClr val="000000"/>
                </a:solidFill>
                <a:latin typeface="Calibri" pitchFamily="34" charset="0"/>
                <a:cs typeface="Arial" charset="0"/>
              </a:rPr>
              <a:t> </a:t>
            </a:r>
            <a:r>
              <a:rPr lang="en-US" altLang="en-US" sz="1050" dirty="0" smtClean="0">
                <a:solidFill>
                  <a:srgbClr val="000000"/>
                </a:solidFill>
                <a:latin typeface="Calibri" pitchFamily="34" charset="0"/>
                <a:cs typeface="Arial" charset="0"/>
              </a:rPr>
              <a:t>                 match( Dia. 16.00 mm side)</a:t>
            </a:r>
          </a:p>
          <a:p>
            <a:pPr eaLnBrk="0" fontAlgn="base" hangingPunct="0">
              <a:spcBef>
                <a:spcPct val="0"/>
              </a:spcBef>
              <a:spcAft>
                <a:spcPct val="0"/>
              </a:spcAft>
              <a:defRPr/>
            </a:pPr>
            <a:r>
              <a:rPr lang="en-US" altLang="en-US" sz="1050" b="1" dirty="0" smtClean="0">
                <a:solidFill>
                  <a:srgbClr val="0000FF"/>
                </a:solidFill>
                <a:latin typeface="Calibri" pitchFamily="34" charset="0"/>
                <a:cs typeface="Arial" charset="0"/>
              </a:rPr>
              <a:t>Why4</a:t>
            </a:r>
            <a:r>
              <a:rPr lang="en-US" sz="1050" dirty="0" smtClean="0">
                <a:solidFill>
                  <a:srgbClr val="000000"/>
                </a:solidFill>
                <a:latin typeface="Calibri" pitchFamily="34" charset="0"/>
                <a:cs typeface="Arial" charset="0"/>
              </a:rPr>
              <a:t> </a:t>
            </a:r>
            <a:r>
              <a:rPr lang="en-US" altLang="en-US" sz="1050" dirty="0" smtClean="0">
                <a:solidFill>
                  <a:srgbClr val="000000"/>
                </a:solidFill>
                <a:latin typeface="Calibri" pitchFamily="34" charset="0"/>
                <a:cs typeface="Arial" charset="0"/>
              </a:rPr>
              <a:t>:- low speed revolving center used</a:t>
            </a:r>
            <a:endParaRPr lang="en-US" altLang="en-US" sz="1050" dirty="0">
              <a:solidFill>
                <a:srgbClr val="000000"/>
              </a:solidFill>
              <a:latin typeface="Calibri" pitchFamily="34" charset="0"/>
              <a:cs typeface="Arial" charset="0"/>
            </a:endParaRPr>
          </a:p>
        </p:txBody>
      </p:sp>
      <p:sp>
        <p:nvSpPr>
          <p:cNvPr id="6205" name="Rectangle 63"/>
          <p:cNvSpPr>
            <a:spLocks noChangeArrowheads="1"/>
          </p:cNvSpPr>
          <p:nvPr/>
        </p:nvSpPr>
        <p:spPr bwMode="auto">
          <a:xfrm>
            <a:off x="3205163" y="3657600"/>
            <a:ext cx="3273425" cy="28178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RESULT :-</a:t>
            </a:r>
            <a:endParaRPr lang="en-US" altLang="en-US" sz="105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p:txBody>
      </p:sp>
      <p:sp>
        <p:nvSpPr>
          <p:cNvPr id="6215" name="Rectangle 85"/>
          <p:cNvSpPr>
            <a:spLocks noChangeArrowheads="1"/>
          </p:cNvSpPr>
          <p:nvPr/>
        </p:nvSpPr>
        <p:spPr bwMode="auto">
          <a:xfrm>
            <a:off x="6478588" y="3276600"/>
            <a:ext cx="2513012" cy="3048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52400" y="152400"/>
            <a:ext cx="8839200" cy="6705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1979613"/>
            <a:ext cx="0" cy="268287"/>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6219" name="Line 86"/>
          <p:cNvSpPr>
            <a:spLocks noChangeShapeType="1"/>
          </p:cNvSpPr>
          <p:nvPr/>
        </p:nvSpPr>
        <p:spPr bwMode="auto">
          <a:xfrm>
            <a:off x="6326188" y="1905000"/>
            <a:ext cx="0" cy="27305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6220" name="Line 87"/>
          <p:cNvSpPr>
            <a:spLocks noChangeShapeType="1"/>
          </p:cNvSpPr>
          <p:nvPr/>
        </p:nvSpPr>
        <p:spPr bwMode="auto">
          <a:xfrm>
            <a:off x="6326188" y="2152650"/>
            <a:ext cx="0" cy="76200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581400"/>
            <a:ext cx="2513012" cy="1522413"/>
          </a:xfrm>
          <a:prstGeom prst="rect">
            <a:avLst/>
          </a:prstGeom>
          <a:noFill/>
          <a:ln>
            <a:solidFill>
              <a:schemeClr val="tx1"/>
            </a:solidFill>
          </a:ln>
          <a:extLst/>
        </p:spPr>
        <p:txBody>
          <a:bodyPr/>
          <a:lstStyle/>
          <a:p>
            <a:pPr eaLnBrk="0" fontAlgn="base" hangingPunct="0">
              <a:spcBef>
                <a:spcPct val="0"/>
              </a:spcBef>
              <a:spcAft>
                <a:spcPct val="0"/>
              </a:spcAft>
              <a:defRPr/>
            </a:pPr>
            <a:r>
              <a:rPr lang="en-US" sz="1050" b="1" dirty="0">
                <a:solidFill>
                  <a:srgbClr val="0000CC"/>
                </a:solidFill>
                <a:latin typeface="Calibri"/>
                <a:cs typeface="Arial" charset="0"/>
              </a:rPr>
              <a:t>WHAT TO DO:- </a:t>
            </a:r>
            <a:r>
              <a:rPr lang="en-US" sz="1050" dirty="0">
                <a:solidFill>
                  <a:srgbClr val="000000"/>
                </a:solidFill>
                <a:cs typeface="Arial" charset="0"/>
              </a:rPr>
              <a:t>Check  point added in Sustenance audit check </a:t>
            </a:r>
            <a:r>
              <a:rPr lang="en-US" sz="1050" dirty="0" smtClean="0">
                <a:solidFill>
                  <a:srgbClr val="000000"/>
                </a:solidFill>
                <a:cs typeface="Arial" charset="0"/>
              </a:rPr>
              <a:t>sheet.</a:t>
            </a:r>
            <a:endParaRPr lang="en-US" sz="1050" dirty="0">
              <a:solidFill>
                <a:srgbClr val="000000"/>
              </a:solidFill>
              <a:cs typeface="Arial" charset="0"/>
            </a:endParaRPr>
          </a:p>
          <a:p>
            <a:pPr eaLnBrk="0" fontAlgn="base" hangingPunct="0">
              <a:spcBef>
                <a:spcPct val="0"/>
              </a:spcBef>
              <a:spcAft>
                <a:spcPct val="0"/>
              </a:spcAft>
              <a:defRPr/>
            </a:pPr>
            <a:endParaRPr lang="en-US" sz="1050" dirty="0">
              <a:solidFill>
                <a:srgbClr val="000000"/>
              </a:solidFill>
              <a:cs typeface="Arial" charset="0"/>
            </a:endParaRPr>
          </a:p>
          <a:p>
            <a:pPr eaLnBrk="0" fontAlgn="base" hangingPunct="0">
              <a:spcBef>
                <a:spcPct val="0"/>
              </a:spcBef>
              <a:spcAft>
                <a:spcPct val="0"/>
              </a:spcAft>
              <a:defRPr/>
            </a:pPr>
            <a:endParaRPr lang="en-US" sz="1050" b="1" dirty="0">
              <a:solidFill>
                <a:srgbClr val="0000CC"/>
              </a:solidFill>
              <a:latin typeface="Calibri"/>
              <a:cs typeface="Arial" charset="0"/>
            </a:endParaRPr>
          </a:p>
          <a:p>
            <a:pPr eaLnBrk="0" fontAlgn="base" hangingPunct="0">
              <a:spcBef>
                <a:spcPct val="0"/>
              </a:spcBef>
              <a:spcAft>
                <a:spcPct val="0"/>
              </a:spcAft>
              <a:defRPr/>
            </a:pPr>
            <a:r>
              <a:rPr lang="en-US" sz="1050" b="1" dirty="0">
                <a:solidFill>
                  <a:srgbClr val="0000CC"/>
                </a:solidFill>
                <a:latin typeface="Calibri"/>
                <a:cs typeface="Arial" charset="0"/>
              </a:rPr>
              <a:t>HOW TO DO:-</a:t>
            </a:r>
            <a:r>
              <a:rPr lang="en-US" sz="1050" dirty="0">
                <a:solidFill>
                  <a:srgbClr val="000000"/>
                </a:solidFill>
                <a:cs typeface="Arial" charset="0"/>
              </a:rPr>
              <a:t> Check  visually. </a:t>
            </a:r>
          </a:p>
          <a:p>
            <a:pPr eaLnBrk="0" fontAlgn="base" hangingPunct="0">
              <a:spcBef>
                <a:spcPct val="0"/>
              </a:spcBef>
              <a:spcAft>
                <a:spcPct val="0"/>
              </a:spcAft>
              <a:defRPr/>
            </a:pPr>
            <a:endParaRPr lang="en-US" sz="1050" dirty="0">
              <a:solidFill>
                <a:srgbClr val="000000"/>
              </a:solidFill>
              <a:cs typeface="Arial" charset="0"/>
            </a:endParaRPr>
          </a:p>
          <a:p>
            <a:pPr>
              <a:defRPr/>
            </a:pPr>
            <a:r>
              <a:rPr lang="en-US" sz="1050" b="1" dirty="0" smtClean="0">
                <a:solidFill>
                  <a:srgbClr val="0000CC"/>
                </a:solidFill>
                <a:latin typeface="Calibri"/>
                <a:cs typeface="Arial" charset="0"/>
              </a:rPr>
              <a:t>FREQUENCY </a:t>
            </a:r>
            <a:r>
              <a:rPr lang="en-US" sz="1050" b="1" dirty="0">
                <a:solidFill>
                  <a:srgbClr val="0000CC"/>
                </a:solidFill>
                <a:latin typeface="Calibri"/>
                <a:cs typeface="Arial" charset="0"/>
              </a:rPr>
              <a:t>:- </a:t>
            </a:r>
            <a:r>
              <a:rPr lang="en-US" sz="1050" dirty="0" smtClean="0">
                <a:solidFill>
                  <a:srgbClr val="000000"/>
                </a:solidFill>
                <a:cs typeface="Arial" charset="0"/>
              </a:rPr>
              <a:t>Daily</a:t>
            </a:r>
            <a:endParaRPr lang="en-US" sz="1050" dirty="0">
              <a:solidFill>
                <a:srgbClr val="000000"/>
              </a:solidFill>
              <a:cs typeface="Arial" charset="0"/>
            </a:endParaRPr>
          </a:p>
        </p:txBody>
      </p:sp>
      <p:sp>
        <p:nvSpPr>
          <p:cNvPr id="6225" name="TextBox 4"/>
          <p:cNvSpPr txBox="1">
            <a:spLocks noChangeArrowheads="1"/>
          </p:cNvSpPr>
          <p:nvPr/>
        </p:nvSpPr>
        <p:spPr bwMode="auto">
          <a:xfrm>
            <a:off x="1182688" y="234950"/>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P15</a:t>
            </a:r>
          </a:p>
        </p:txBody>
      </p:sp>
      <p:sp>
        <p:nvSpPr>
          <p:cNvPr id="1106" name="Rectangle 82"/>
          <p:cNvSpPr>
            <a:spLocks noChangeArrowheads="1"/>
          </p:cNvSpPr>
          <p:nvPr/>
        </p:nvSpPr>
        <p:spPr bwMode="auto">
          <a:xfrm>
            <a:off x="152400" y="5181600"/>
            <a:ext cx="3048000" cy="381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050" b="1" dirty="0">
                <a:solidFill>
                  <a:srgbClr val="FF0000"/>
                </a:solidFill>
                <a:latin typeface="Calibri" pitchFamily="34" charset="0"/>
                <a:cs typeface="Arial" charset="0"/>
              </a:rPr>
              <a:t>ROOT CAUSE </a:t>
            </a:r>
            <a:r>
              <a:rPr lang="en-US" sz="1050" b="1" dirty="0" smtClean="0">
                <a:solidFill>
                  <a:srgbClr val="FF0000"/>
                </a:solidFill>
                <a:latin typeface="Calibri" pitchFamily="34" charset="0"/>
                <a:cs typeface="Arial" charset="0"/>
              </a:rPr>
              <a:t>: </a:t>
            </a:r>
            <a:r>
              <a:rPr lang="en-US" altLang="en-US" sz="1050" dirty="0">
                <a:solidFill>
                  <a:srgbClr val="000000"/>
                </a:solidFill>
                <a:latin typeface="Calibri" pitchFamily="34" charset="0"/>
                <a:cs typeface="Arial" charset="0"/>
              </a:rPr>
              <a:t>low speed revolving center used</a:t>
            </a: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a:p>
            <a:pPr eaLnBrk="0" fontAlgn="base" hangingPunct="0">
              <a:spcBef>
                <a:spcPct val="0"/>
              </a:spcBef>
              <a:spcAft>
                <a:spcPct val="0"/>
              </a:spcAft>
              <a:defRPr/>
            </a:pPr>
            <a:endParaRPr lang="en-US" altLang="en-US" sz="1050" dirty="0">
              <a:solidFill>
                <a:srgbClr val="000000"/>
              </a:solidFill>
              <a:latin typeface="Calibri" pitchFamily="34" charset="0"/>
              <a:cs typeface="Arial" charset="0"/>
            </a:endParaRPr>
          </a:p>
        </p:txBody>
      </p:sp>
      <p:sp>
        <p:nvSpPr>
          <p:cNvPr id="115" name="Rectangle 47"/>
          <p:cNvSpPr>
            <a:spLocks noChangeArrowheads="1"/>
          </p:cNvSpPr>
          <p:nvPr/>
        </p:nvSpPr>
        <p:spPr bwMode="auto">
          <a:xfrm>
            <a:off x="6478588" y="1733550"/>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FINISH</a:t>
            </a:r>
          </a:p>
        </p:txBody>
      </p:sp>
      <p:sp>
        <p:nvSpPr>
          <p:cNvPr id="116" name="Rectangle 51"/>
          <p:cNvSpPr>
            <a:spLocks noChangeArrowheads="1"/>
          </p:cNvSpPr>
          <p:nvPr/>
        </p:nvSpPr>
        <p:spPr bwMode="auto">
          <a:xfrm>
            <a:off x="7773988" y="1733550"/>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sz="1050" dirty="0">
              <a:solidFill>
                <a:prstClr val="black"/>
              </a:solidFill>
              <a:latin typeface="Calibri" pitchFamily="34" charset="0"/>
              <a:cs typeface="Calibri" pitchFamily="34" charset="0"/>
            </a:endParaRPr>
          </a:p>
        </p:txBody>
      </p:sp>
      <p:sp>
        <p:nvSpPr>
          <p:cNvPr id="5191" name="TextBox 5"/>
          <p:cNvSpPr txBox="1">
            <a:spLocks noChangeArrowheads="1"/>
          </p:cNvSpPr>
          <p:nvPr/>
        </p:nvSpPr>
        <p:spPr bwMode="auto">
          <a:xfrm>
            <a:off x="3208338" y="1788410"/>
            <a:ext cx="3273425" cy="1847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pPr>
            <a:endParaRPr lang="en-US" altLang="en-US" smtClean="0">
              <a:solidFill>
                <a:srgbClr val="000000"/>
              </a:solidFill>
            </a:endParaRPr>
          </a:p>
        </p:txBody>
      </p:sp>
      <p:sp>
        <p:nvSpPr>
          <p:cNvPr id="5193" name="Slide Number Placeholder 3"/>
          <p:cNvSpPr>
            <a:spLocks noGrp="1"/>
          </p:cNvSpPr>
          <p:nvPr>
            <p:ph type="sldNum" sz="quarter" idx="10"/>
          </p:nvPr>
        </p:nvSpPr>
        <p:spPr>
          <a:xfrm>
            <a:off x="8609610" y="6477000"/>
            <a:ext cx="38199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63BC3F4-89E3-4D00-AAE2-25360AB2C484}" type="slidenum">
              <a:rPr lang="en-US" altLang="en-US">
                <a:solidFill>
                  <a:srgbClr val="000000"/>
                </a:solidFill>
              </a:rPr>
              <a:pPr/>
              <a:t>1</a:t>
            </a:fld>
            <a:endParaRPr lang="en-US" altLang="en-US" dirty="0">
              <a:solidFill>
                <a:srgbClr val="000000"/>
              </a:solidFill>
            </a:endParaRPr>
          </a:p>
        </p:txBody>
      </p:sp>
      <p:sp>
        <p:nvSpPr>
          <p:cNvPr id="84" name="Rounded Rectangle 95"/>
          <p:cNvSpPr>
            <a:spLocks noChangeArrowheads="1"/>
          </p:cNvSpPr>
          <p:nvPr/>
        </p:nvSpPr>
        <p:spPr bwMode="auto">
          <a:xfrm>
            <a:off x="5567363" y="3348038"/>
            <a:ext cx="914400" cy="280987"/>
          </a:xfrm>
          <a:prstGeom prst="roundRect">
            <a:avLst>
              <a:gd name="adj" fmla="val 16667"/>
            </a:avLst>
          </a:prstGeom>
          <a:solidFill>
            <a:srgbClr val="00B05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After</a:t>
            </a:r>
          </a:p>
        </p:txBody>
      </p:sp>
      <p:graphicFrame>
        <p:nvGraphicFramePr>
          <p:cNvPr id="86" name="Table 85"/>
          <p:cNvGraphicFramePr>
            <a:graphicFrameLocks noGrp="1"/>
          </p:cNvGraphicFramePr>
          <p:nvPr/>
        </p:nvGraphicFramePr>
        <p:xfrm>
          <a:off x="6499225" y="4902200"/>
          <a:ext cx="2513013" cy="1573213"/>
        </p:xfrm>
        <a:graphic>
          <a:graphicData uri="http://schemas.openxmlformats.org/drawingml/2006/table">
            <a:tbl>
              <a:tblPr firstRow="1" bandRow="1">
                <a:tableStyleId>{5C22544A-7EE6-4342-B048-85BDC9FD1C3A}</a:tableStyleId>
              </a:tblPr>
              <a:tblGrid>
                <a:gridCol w="303212"/>
                <a:gridCol w="457200"/>
                <a:gridCol w="589722"/>
                <a:gridCol w="662500"/>
                <a:gridCol w="500379"/>
              </a:tblGrid>
              <a:tr h="316347">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900" b="1" dirty="0" smtClean="0">
                          <a:solidFill>
                            <a:srgbClr val="0000CC"/>
                          </a:solidFill>
                          <a:latin typeface="Calibri" pitchFamily="34" charset="0"/>
                          <a:cs typeface="Calibri" pitchFamily="34" charset="0"/>
                        </a:rPr>
                        <a:t>SCOPE &amp; PLAN FOR HORIZONTAL DEPLOYMENT</a:t>
                      </a: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1800">
                <a:tc>
                  <a:txBody>
                    <a:bodyPr/>
                    <a:lstStyle/>
                    <a:p>
                      <a:r>
                        <a:rPr lang="en-US" sz="700" b="1" dirty="0" smtClean="0">
                          <a:latin typeface="Arial" panose="020B0604020202020204" pitchFamily="34" charset="0"/>
                          <a:cs typeface="Arial" panose="020B0604020202020204" pitchFamily="34" charset="0"/>
                        </a:rPr>
                        <a:t>Sr</a:t>
                      </a:r>
                    </a:p>
                    <a:p>
                      <a:r>
                        <a:rPr lang="en-US" sz="700" b="1" dirty="0" smtClean="0">
                          <a:latin typeface="Arial" panose="020B0604020202020204" pitchFamily="34" charset="0"/>
                          <a:cs typeface="Arial" panose="020B0604020202020204" pitchFamily="34" charset="0"/>
                        </a:rPr>
                        <a:t>No</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1" dirty="0" smtClean="0">
                          <a:latin typeface="Arial" panose="020B0604020202020204" pitchFamily="34" charset="0"/>
                          <a:cs typeface="Arial" panose="020B0604020202020204" pitchFamily="34" charset="0"/>
                        </a:rPr>
                        <a:t>CELL</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1" dirty="0" smtClean="0">
                          <a:latin typeface="Arial" panose="020B0604020202020204" pitchFamily="34" charset="0"/>
                          <a:cs typeface="Arial" panose="020B0604020202020204" pitchFamily="34" charset="0"/>
                        </a:rPr>
                        <a:t>TDC</a:t>
                      </a:r>
                      <a:endParaRPr lang="en-US" sz="8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700" b="1" dirty="0" smtClean="0">
                          <a:latin typeface="Arial" panose="020B0604020202020204" pitchFamily="34" charset="0"/>
                          <a:cs typeface="Arial" panose="020B0604020202020204" pitchFamily="34" charset="0"/>
                        </a:rPr>
                        <a:t>RESP.</a:t>
                      </a:r>
                      <a:endParaRPr lang="en-US" sz="7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600" b="1" dirty="0" smtClean="0">
                          <a:latin typeface="Arial" panose="020B0604020202020204" pitchFamily="34" charset="0"/>
                          <a:cs typeface="Arial" panose="020B0604020202020204" pitchFamily="34" charset="0"/>
                        </a:rPr>
                        <a:t>STATUS</a:t>
                      </a:r>
                      <a:endParaRPr lang="en-US" sz="600" b="1"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40985">
                <a:tc>
                  <a:txBody>
                    <a:bodyPr/>
                    <a:lstStyle/>
                    <a:p>
                      <a:pPr algn="ctr"/>
                      <a:r>
                        <a:rPr lang="en-US" sz="800" dirty="0" smtClean="0">
                          <a:latin typeface="Arial" panose="020B0604020202020204" pitchFamily="34" charset="0"/>
                          <a:cs typeface="Arial" panose="020B0604020202020204" pitchFamily="34" charset="0"/>
                        </a:rPr>
                        <a:t>1</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dirty="0" smtClean="0">
                          <a:latin typeface="Arial" panose="020B0604020202020204" pitchFamily="34" charset="0"/>
                          <a:cs typeface="Arial" panose="020B0604020202020204" pitchFamily="34" charset="0"/>
                        </a:rPr>
                        <a:t>NA</a:t>
                      </a:r>
                      <a:endParaRPr lang="en-US" sz="8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eaLnBrk="1" fontAlgn="auto" hangingPunct="1">
                        <a:spcBef>
                          <a:spcPts val="0"/>
                        </a:spcBef>
                        <a:spcAft>
                          <a:spcPts val="0"/>
                        </a:spcAft>
                        <a:defRPr/>
                      </a:pPr>
                      <a:r>
                        <a:rPr lang="en-US" sz="900" b="0" kern="1200" dirty="0" smtClean="0">
                          <a:solidFill>
                            <a:schemeClr val="tx1"/>
                          </a:solidFill>
                          <a:latin typeface="Calibri"/>
                          <a:ea typeface="+mn-ea"/>
                          <a:cs typeface="Arial" charset="0"/>
                        </a:rPr>
                        <a:t>NA</a:t>
                      </a: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eaLnBrk="1" fontAlgn="auto" hangingPunct="1">
                        <a:spcBef>
                          <a:spcPts val="0"/>
                        </a:spcBef>
                        <a:spcAft>
                          <a:spcPts val="0"/>
                        </a:spcAft>
                        <a:defRPr/>
                      </a:pPr>
                      <a:r>
                        <a:rPr lang="en-US" sz="900" b="0" kern="1200" dirty="0" smtClean="0">
                          <a:solidFill>
                            <a:schemeClr val="tx1"/>
                          </a:solidFill>
                          <a:latin typeface="Calibri"/>
                          <a:ea typeface="+mn-ea"/>
                          <a:cs typeface="Arial" charset="0"/>
                        </a:rPr>
                        <a:t>NA</a:t>
                      </a:r>
                      <a:endParaRPr lang="en-US" sz="9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800" b="0" kern="1200" dirty="0" smtClean="0">
                          <a:solidFill>
                            <a:schemeClr val="tx1"/>
                          </a:solidFill>
                          <a:latin typeface="Calibri"/>
                          <a:ea typeface="+mn-ea"/>
                          <a:cs typeface="Arial" charset="0"/>
                        </a:rPr>
                        <a:t>NA</a:t>
                      </a:r>
                      <a:endParaRPr lang="en-US" sz="800" b="0" kern="1200" dirty="0">
                        <a:solidFill>
                          <a:schemeClr val="tx1"/>
                        </a:solidFill>
                        <a:latin typeface="Calibri"/>
                        <a:ea typeface="+mn-ea"/>
                        <a:cs typeface="Arial"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4081">
                <a:tc>
                  <a:txBody>
                    <a:bodyPr/>
                    <a:lstStyle/>
                    <a:p>
                      <a:r>
                        <a:rPr lang="en-US" sz="700" dirty="0" smtClean="0">
                          <a:latin typeface="Arial" panose="020B0604020202020204" pitchFamily="34" charset="0"/>
                          <a:cs typeface="Arial" panose="020B0604020202020204" pitchFamily="34" charset="0"/>
                        </a:rPr>
                        <a:t>2</a:t>
                      </a:r>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700" dirty="0">
                        <a:latin typeface="Arial" panose="020B0604020202020204" pitchFamily="34" charset="0"/>
                        <a:cs typeface="Arial" panose="020B0604020202020204" pitchFamily="34" charset="0"/>
                      </a:endParaRPr>
                    </a:p>
                  </a:txBody>
                  <a:tcPr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9" name="Rectangle 34"/>
          <p:cNvSpPr>
            <a:spLocks noChangeArrowheads="1"/>
          </p:cNvSpPr>
          <p:nvPr/>
        </p:nvSpPr>
        <p:spPr bwMode="auto">
          <a:xfrm>
            <a:off x="5724549" y="462385"/>
            <a:ext cx="292076"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B</a:t>
            </a:r>
            <a:endParaRPr lang="en-US" altLang="en-US" sz="1050" b="1" dirty="0">
              <a:solidFill>
                <a:srgbClr val="000000"/>
              </a:solidFill>
              <a:latin typeface="Calibri" pitchFamily="34" charset="0"/>
              <a:cs typeface="Calibri" pitchFamily="34" charset="0"/>
            </a:endParaRPr>
          </a:p>
        </p:txBody>
      </p:sp>
      <p:sp>
        <p:nvSpPr>
          <p:cNvPr id="78" name="Rounded Rectangle 96"/>
          <p:cNvSpPr>
            <a:spLocks noChangeArrowheads="1"/>
          </p:cNvSpPr>
          <p:nvPr/>
        </p:nvSpPr>
        <p:spPr bwMode="auto">
          <a:xfrm>
            <a:off x="2253456" y="3345514"/>
            <a:ext cx="914400" cy="280987"/>
          </a:xfrm>
          <a:prstGeom prst="roundRect">
            <a:avLst>
              <a:gd name="adj" fmla="val 16667"/>
            </a:avLst>
          </a:prstGeom>
          <a:solidFill>
            <a:srgbClr val="FF0000"/>
          </a:solidFill>
          <a:ln>
            <a:noFill/>
          </a:ln>
          <a:extLst/>
        </p:spPr>
        <p:txBody>
          <a:bodyPr>
            <a:spAutoFit/>
          </a:bodyPr>
          <a:lstStyle/>
          <a:p>
            <a:pPr algn="ctr" fontAlgn="base">
              <a:spcBef>
                <a:spcPct val="0"/>
              </a:spcBef>
              <a:spcAft>
                <a:spcPct val="0"/>
              </a:spcAft>
              <a:defRPr/>
            </a:pPr>
            <a:r>
              <a:rPr lang="en-US" altLang="en-US" sz="1050" dirty="0">
                <a:solidFill>
                  <a:srgbClr val="000000"/>
                </a:solidFill>
                <a:latin typeface="Calibri" pitchFamily="34" charset="0"/>
                <a:cs typeface="Calibri" pitchFamily="34" charset="0"/>
              </a:rPr>
              <a:t>Before</a:t>
            </a:r>
          </a:p>
        </p:txBody>
      </p:sp>
      <p:pic>
        <p:nvPicPr>
          <p:cNvPr id="83" name="Picture 82"/>
          <p:cNvPicPr>
            <a:picLocks noChangeAspect="1"/>
          </p:cNvPicPr>
          <p:nvPr/>
        </p:nvPicPr>
        <p:blipFill rotWithShape="1">
          <a:blip r:embed="rId4" cstate="print">
            <a:extLst>
              <a:ext uri="{28A0092B-C50C-407E-A947-70E740481C1C}">
                <a14:useLocalDpi xmlns:a14="http://schemas.microsoft.com/office/drawing/2010/main" val="0"/>
              </a:ext>
            </a:extLst>
          </a:blip>
          <a:srcRect l="25000" t="1" r="17639" b="23332"/>
          <a:stretch/>
        </p:blipFill>
        <p:spPr>
          <a:xfrm>
            <a:off x="404734" y="1885950"/>
            <a:ext cx="2518348" cy="1412990"/>
          </a:xfrm>
          <a:prstGeom prst="rect">
            <a:avLst/>
          </a:prstGeom>
        </p:spPr>
      </p:pic>
      <p:sp>
        <p:nvSpPr>
          <p:cNvPr id="7" name="Rectangular Callout 6"/>
          <p:cNvSpPr/>
          <p:nvPr/>
        </p:nvSpPr>
        <p:spPr bwMode="auto">
          <a:xfrm>
            <a:off x="404734" y="3162925"/>
            <a:ext cx="1173241" cy="369332"/>
          </a:xfrm>
          <a:prstGeom prst="wedgeRectCallout">
            <a:avLst>
              <a:gd name="adj1" fmla="val 20653"/>
              <a:gd name="adj2" fmla="val -123769"/>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900" dirty="0" smtClean="0">
                <a:solidFill>
                  <a:srgbClr val="000000"/>
                </a:solidFill>
              </a:rPr>
              <a:t>Low speed revolving center</a:t>
            </a: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91346" y="3788999"/>
            <a:ext cx="2329657" cy="26566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rotWithShape="1">
          <a:blip r:embed="rId6" cstate="print">
            <a:extLst>
              <a:ext uri="{28A0092B-C50C-407E-A947-70E740481C1C}">
                <a14:useLocalDpi xmlns:a14="http://schemas.microsoft.com/office/drawing/2010/main" val="0"/>
              </a:ext>
            </a:extLst>
          </a:blip>
          <a:srcRect l="38033" t="2848" r="8325" b="39452"/>
          <a:stretch/>
        </p:blipFill>
        <p:spPr>
          <a:xfrm>
            <a:off x="3320892" y="1854994"/>
            <a:ext cx="1940083" cy="1565100"/>
          </a:xfrm>
          <a:prstGeom prst="rect">
            <a:avLst/>
          </a:prstGeom>
        </p:spPr>
      </p:pic>
      <p:sp>
        <p:nvSpPr>
          <p:cNvPr id="81" name="Rectangular Callout 80"/>
          <p:cNvSpPr/>
          <p:nvPr/>
        </p:nvSpPr>
        <p:spPr bwMode="auto">
          <a:xfrm>
            <a:off x="5308522" y="2710934"/>
            <a:ext cx="1173241" cy="369332"/>
          </a:xfrm>
          <a:prstGeom prst="wedgeRectCallout">
            <a:avLst>
              <a:gd name="adj1" fmla="val -128835"/>
              <a:gd name="adj2" fmla="val -2008"/>
            </a:avLst>
          </a:prstGeom>
          <a:solidFill>
            <a:srgbClr val="00B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ctr" fontAlgn="base">
              <a:spcBef>
                <a:spcPct val="0"/>
              </a:spcBef>
              <a:spcAft>
                <a:spcPct val="0"/>
              </a:spcAft>
            </a:pPr>
            <a:r>
              <a:rPr lang="en-US" sz="900" dirty="0" smtClean="0">
                <a:solidFill>
                  <a:srgbClr val="000000"/>
                </a:solidFill>
              </a:rPr>
              <a:t>High speed revolving center</a:t>
            </a:r>
          </a:p>
        </p:txBody>
      </p:sp>
    </p:spTree>
    <p:extLst>
      <p:ext uri="{BB962C8B-B14F-4D97-AF65-F5344CB8AC3E}">
        <p14:creationId xmlns:p14="http://schemas.microsoft.com/office/powerpoint/2010/main" val="4182504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284</Words>
  <Application>Microsoft Office PowerPoint</Application>
  <PresentationFormat>On-screen Show (4:3)</PresentationFormat>
  <Paragraphs>90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169</cp:revision>
  <cp:lastPrinted>2016-10-09T08:06:13Z</cp:lastPrinted>
  <dcterms:created xsi:type="dcterms:W3CDTF">2006-08-16T00:00:00Z</dcterms:created>
  <dcterms:modified xsi:type="dcterms:W3CDTF">2017-04-29T06:35:43Z</dcterms:modified>
</cp:coreProperties>
</file>